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Lato Black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gNcwqWg7uTmSoLV0nu657hmzO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Black-bold.fntdata"/><Relationship Id="rId21" Type="http://schemas.openxmlformats.org/officeDocument/2006/relationships/font" Target="fonts/Roboto-boldItalic.fntdata"/><Relationship Id="rId24" Type="http://customschemas.google.com/relationships/presentationmetadata" Target="metadata"/><Relationship Id="rId23" Type="http://schemas.openxmlformats.org/officeDocument/2006/relationships/font" Target="fonts/Lato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Mover Doble titulacion de sitio, y poner en gris.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ACTUALIZAR PRECIOS!!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Mover Doble titulacion de sitio, y poner en gris.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ACTUALIZAR PRECIOS!!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d750eea78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6d750eea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d5e7f02b8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36d5e7f02b8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7">
  <p:cSld name="Blank copy 7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>
            <p:ph idx="2" type="pic"/>
          </p:nvPr>
        </p:nvSpPr>
        <p:spPr>
          <a:xfrm>
            <a:off x="4570337" y="501211"/>
            <a:ext cx="3785100" cy="137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5">
  <p:cSld name="Blank copy 5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/>
          <p:nvPr>
            <p:ph idx="2" type="pic"/>
          </p:nvPr>
        </p:nvSpPr>
        <p:spPr>
          <a:xfrm>
            <a:off x="4570337" y="501211"/>
            <a:ext cx="3785100" cy="13776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25"/>
          <p:cNvSpPr/>
          <p:nvPr>
            <p:ph idx="3" type="pic"/>
          </p:nvPr>
        </p:nvSpPr>
        <p:spPr>
          <a:xfrm>
            <a:off x="6463460" y="1879151"/>
            <a:ext cx="1898700" cy="137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25"/>
          <p:cNvSpPr/>
          <p:nvPr>
            <p:ph idx="4" type="pic"/>
          </p:nvPr>
        </p:nvSpPr>
        <p:spPr>
          <a:xfrm>
            <a:off x="4572089" y="3264735"/>
            <a:ext cx="1890000" cy="137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6">
  <p:cSld name="Blank copy 6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/>
          <p:nvPr>
            <p:ph idx="2" type="pic"/>
          </p:nvPr>
        </p:nvSpPr>
        <p:spPr>
          <a:xfrm>
            <a:off x="2682877" y="1879151"/>
            <a:ext cx="1898700" cy="13776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26"/>
          <p:cNvSpPr/>
          <p:nvPr>
            <p:ph idx="3" type="pic"/>
          </p:nvPr>
        </p:nvSpPr>
        <p:spPr>
          <a:xfrm>
            <a:off x="791505" y="3264735"/>
            <a:ext cx="1890000" cy="137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22" Type="http://schemas.openxmlformats.org/officeDocument/2006/relationships/image" Target="../media/image34.png"/><Relationship Id="rId21" Type="http://schemas.openxmlformats.org/officeDocument/2006/relationships/image" Target="../media/image43.png"/><Relationship Id="rId24" Type="http://schemas.openxmlformats.org/officeDocument/2006/relationships/image" Target="../media/image37.png"/><Relationship Id="rId23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26" Type="http://schemas.openxmlformats.org/officeDocument/2006/relationships/image" Target="../media/image42.png"/><Relationship Id="rId25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image" Target="../media/image23.png"/><Relationship Id="rId7" Type="http://schemas.openxmlformats.org/officeDocument/2006/relationships/image" Target="../media/image33.png"/><Relationship Id="rId8" Type="http://schemas.openxmlformats.org/officeDocument/2006/relationships/image" Target="../media/image20.png"/><Relationship Id="rId11" Type="http://schemas.openxmlformats.org/officeDocument/2006/relationships/image" Target="../media/image32.png"/><Relationship Id="rId10" Type="http://schemas.openxmlformats.org/officeDocument/2006/relationships/image" Target="../media/image19.png"/><Relationship Id="rId13" Type="http://schemas.openxmlformats.org/officeDocument/2006/relationships/image" Target="../media/image31.png"/><Relationship Id="rId12" Type="http://schemas.openxmlformats.org/officeDocument/2006/relationships/image" Target="../media/image40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30.png"/><Relationship Id="rId16" Type="http://schemas.openxmlformats.org/officeDocument/2006/relationships/image" Target="../media/image39.png"/><Relationship Id="rId19" Type="http://schemas.openxmlformats.org/officeDocument/2006/relationships/image" Target="../media/image36.png"/><Relationship Id="rId1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003" y="0"/>
            <a:ext cx="903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>
            <a:off x="0" y="0"/>
            <a:ext cx="9793200" cy="5143500"/>
          </a:xfrm>
          <a:prstGeom prst="rect">
            <a:avLst/>
          </a:prstGeom>
          <a:solidFill>
            <a:srgbClr val="001773">
              <a:alpha val="3803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75" y="360000"/>
            <a:ext cx="1916125" cy="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 txBox="1"/>
          <p:nvPr/>
        </p:nvSpPr>
        <p:spPr>
          <a:xfrm>
            <a:off x="436800" y="2528805"/>
            <a:ext cx="8919600" cy="800189"/>
          </a:xfrm>
          <a:prstGeom prst="rect">
            <a:avLst/>
          </a:prstGeom>
          <a:noFill/>
          <a:ln>
            <a:noFill/>
          </a:ln>
          <a:effectLst>
            <a:outerShdw blurRad="585788" rotWithShape="0" algn="bl">
              <a:srgbClr val="434343">
                <a:alpha val="9294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sistema generativo de imágenes de personajes con el estilo del videojuego Fortnite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2590850" y="4105125"/>
            <a:ext cx="1882800" cy="404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Odreman Ferrer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4720038" y="4105125"/>
            <a:ext cx="2126100" cy="404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Máster Deep Learning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591375" y="4105125"/>
            <a:ext cx="1850700" cy="404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Sergio Valdueza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7018150" y="4105125"/>
            <a:ext cx="1850700" cy="404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 Julio 2025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7075" y="850749"/>
            <a:ext cx="4772099" cy="522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3675" y="-358375"/>
            <a:ext cx="2934943" cy="28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"/>
          <p:cNvSpPr/>
          <p:nvPr/>
        </p:nvSpPr>
        <p:spPr>
          <a:xfrm>
            <a:off x="1756100" y="1236550"/>
            <a:ext cx="4482900" cy="352500"/>
          </a:xfrm>
          <a:prstGeom prst="roundRect">
            <a:avLst>
              <a:gd fmla="val 50000" name="adj"/>
            </a:avLst>
          </a:prstGeom>
          <a:solidFill>
            <a:srgbClr val="EEEEEE">
              <a:alpha val="6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8"/>
          <p:cNvSpPr txBox="1"/>
          <p:nvPr/>
        </p:nvSpPr>
        <p:spPr>
          <a:xfrm>
            <a:off x="2299325" y="1235151"/>
            <a:ext cx="37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Solicitud de Imagen en la Aplicación (Prompt)</a:t>
            </a:r>
            <a:endParaRPr b="1" i="0" sz="900" u="none" cap="none" strike="noStrike">
              <a:solidFill>
                <a:srgbClr val="000A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448717" y="207726"/>
            <a:ext cx="60543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800" u="none" cap="none" strike="noStrike">
                <a:solidFill>
                  <a:srgbClr val="001773"/>
                </a:solidFill>
              </a:rPr>
              <a:t>Pipeline de Puesta en Producción</a:t>
            </a:r>
            <a:endParaRPr b="1" i="0" sz="2800" u="none" cap="none" strike="noStrike">
              <a:solidFill>
                <a:srgbClr val="00177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1800" u="none" cap="none" strike="noStrike">
                <a:solidFill>
                  <a:srgbClr val="007EFF"/>
                </a:solidFill>
              </a:rPr>
              <a:t>Servicio ComfyUI + API</a:t>
            </a:r>
            <a:endParaRPr b="1" i="0" sz="1800" u="none" cap="none" strike="noStrike">
              <a:solidFill>
                <a:srgbClr val="001773"/>
              </a:solidFill>
            </a:endParaRPr>
          </a:p>
        </p:txBody>
      </p:sp>
      <p:sp>
        <p:nvSpPr>
          <p:cNvPr id="257" name="Google Shape;257;p8"/>
          <p:cNvSpPr txBox="1"/>
          <p:nvPr/>
        </p:nvSpPr>
        <p:spPr>
          <a:xfrm>
            <a:off x="4398125" y="4857650"/>
            <a:ext cx="218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2208625" y="1741825"/>
            <a:ext cx="4482900" cy="352500"/>
          </a:xfrm>
          <a:prstGeom prst="roundRect">
            <a:avLst>
              <a:gd fmla="val 50000" name="adj"/>
            </a:avLst>
          </a:prstGeom>
          <a:solidFill>
            <a:srgbClr val="EEEEEE">
              <a:alpha val="6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8"/>
          <p:cNvSpPr txBox="1"/>
          <p:nvPr/>
        </p:nvSpPr>
        <p:spPr>
          <a:xfrm>
            <a:off x="2751850" y="1740426"/>
            <a:ext cx="37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Traducción al inglés del Prompt (LLM)</a:t>
            </a:r>
            <a:endParaRPr b="1" i="0" sz="1200" u="none" cap="none" strike="noStrike">
              <a:solidFill>
                <a:srgbClr val="000A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2660325" y="2245475"/>
            <a:ext cx="4482900" cy="352500"/>
          </a:xfrm>
          <a:prstGeom prst="roundRect">
            <a:avLst>
              <a:gd fmla="val 50000" name="adj"/>
            </a:avLst>
          </a:prstGeom>
          <a:solidFill>
            <a:srgbClr val="EEEEEE">
              <a:alpha val="6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 txBox="1"/>
          <p:nvPr/>
        </p:nvSpPr>
        <p:spPr>
          <a:xfrm>
            <a:off x="3203550" y="2244076"/>
            <a:ext cx="37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Clasificación del Prompt (LLM)</a:t>
            </a:r>
            <a:endParaRPr b="1" i="0" sz="1200" u="none" cap="none" strike="noStrike">
              <a:solidFill>
                <a:srgbClr val="000A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3117300" y="2749125"/>
            <a:ext cx="4482900" cy="352500"/>
          </a:xfrm>
          <a:prstGeom prst="roundRect">
            <a:avLst>
              <a:gd fmla="val 50000" name="adj"/>
            </a:avLst>
          </a:prstGeom>
          <a:solidFill>
            <a:srgbClr val="EEEEEE">
              <a:alpha val="6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3660525" y="2747726"/>
            <a:ext cx="37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Llamada a ComfyUI para Generación Imagen</a:t>
            </a:r>
            <a:endParaRPr b="1" i="0" sz="900" u="none" cap="none" strike="noStrike">
              <a:solidFill>
                <a:srgbClr val="000A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3587475" y="3252775"/>
            <a:ext cx="4482900" cy="352500"/>
          </a:xfrm>
          <a:prstGeom prst="roundRect">
            <a:avLst>
              <a:gd fmla="val 50000" name="adj"/>
            </a:avLst>
          </a:prstGeom>
          <a:solidFill>
            <a:srgbClr val="EEEEEE">
              <a:alpha val="6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 txBox="1"/>
          <p:nvPr/>
        </p:nvSpPr>
        <p:spPr>
          <a:xfrm>
            <a:off x="4130700" y="3251376"/>
            <a:ext cx="37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Refinamiento de la Imagen (LLM multimodal)</a:t>
            </a:r>
            <a:endParaRPr b="1" i="0" sz="900" u="none" cap="none" strike="noStrike">
              <a:solidFill>
                <a:srgbClr val="000A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4046850" y="3756425"/>
            <a:ext cx="4482900" cy="352500"/>
          </a:xfrm>
          <a:prstGeom prst="roundRect">
            <a:avLst>
              <a:gd fmla="val 50000" name="adj"/>
            </a:avLst>
          </a:prstGeom>
          <a:solidFill>
            <a:srgbClr val="EEEEEE">
              <a:alpha val="6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1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"/>
          <p:cNvSpPr txBox="1"/>
          <p:nvPr/>
        </p:nvSpPr>
        <p:spPr>
          <a:xfrm>
            <a:off x="4590075" y="3755026"/>
            <a:ext cx="37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s" sz="12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isualización de Personaje en la Aplicación</a:t>
            </a:r>
            <a:endParaRPr b="1" i="0" sz="900" u="none" cap="none" strike="noStrike">
              <a:solidFill>
                <a:srgbClr val="000A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/>
          <p:nvPr/>
        </p:nvSpPr>
        <p:spPr>
          <a:xfrm>
            <a:off x="5656650" y="0"/>
            <a:ext cx="3476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593222" y="255918"/>
            <a:ext cx="397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1773"/>
                </a:solidFill>
              </a:rPr>
              <a:t>¡Pruébame!</a:t>
            </a:r>
            <a:endParaRPr b="1" i="0" sz="2800" u="none" cap="none" strike="noStrike">
              <a:solidFill>
                <a:srgbClr val="001773"/>
              </a:solidFill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432350" y="1078175"/>
            <a:ext cx="481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construyó una UI simple que consume la API desarrollada, permitiendo a los usuarios interactuar directamente con el modelo de generación.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3487350" y="4866600"/>
            <a:ext cx="216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45" title="Codigo QR API Fortnite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6538" y="2041350"/>
            <a:ext cx="2224525" cy="2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5"/>
          <p:cNvSpPr txBox="1"/>
          <p:nvPr>
            <p:ph idx="4294967295" type="sldNum"/>
          </p:nvPr>
        </p:nvSpPr>
        <p:spPr>
          <a:xfrm>
            <a:off x="8938654" y="113714"/>
            <a:ext cx="384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fontScale="85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 Black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069" y="-208126"/>
            <a:ext cx="2181168" cy="214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 title="Captura de pantalla 2025-07-07 141214.png"/>
          <p:cNvPicPr preferRelativeResize="0"/>
          <p:nvPr/>
        </p:nvPicPr>
        <p:blipFill rotWithShape="1">
          <a:blip r:embed="rId6">
            <a:alphaModFix/>
          </a:blip>
          <a:srcRect b="0" l="29815" r="31532" t="9714"/>
          <a:stretch/>
        </p:blipFill>
        <p:spPr>
          <a:xfrm>
            <a:off x="5936849" y="1078163"/>
            <a:ext cx="2916000" cy="36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7" y="0"/>
            <a:ext cx="91366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6875" y="1272050"/>
            <a:ext cx="4018074" cy="7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/>
        </p:nvSpPr>
        <p:spPr>
          <a:xfrm>
            <a:off x="2581150" y="2597738"/>
            <a:ext cx="41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¿Preguntas?</a:t>
            </a:r>
            <a:endParaRPr b="0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3487350" y="4866600"/>
            <a:ext cx="216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/>
          <p:nvPr/>
        </p:nvSpPr>
        <p:spPr>
          <a:xfrm>
            <a:off x="1800" y="3156750"/>
            <a:ext cx="9140400" cy="107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/>
          <p:nvPr/>
        </p:nvSpPr>
        <p:spPr>
          <a:xfrm>
            <a:off x="1800" y="871925"/>
            <a:ext cx="9140400" cy="148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37"/>
          <p:cNvPicPr preferRelativeResize="0"/>
          <p:nvPr/>
        </p:nvPicPr>
        <p:blipFill rotWithShape="1">
          <a:blip r:embed="rId3">
            <a:alphaModFix/>
          </a:blip>
          <a:srcRect b="28841" l="0" r="0" t="30605"/>
          <a:stretch/>
        </p:blipFill>
        <p:spPr>
          <a:xfrm>
            <a:off x="337425" y="1172313"/>
            <a:ext cx="2160000" cy="87973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7"/>
          <p:cNvSpPr txBox="1"/>
          <p:nvPr/>
        </p:nvSpPr>
        <p:spPr>
          <a:xfrm>
            <a:off x="5762025" y="1262625"/>
            <a:ext cx="274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24242"/>
                </a:solidFill>
              </a:rPr>
              <a:t>A</a:t>
            </a:r>
            <a:r>
              <a:rPr b="0" i="0" lang="es" sz="12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plicación existente diseñada para la comunidad de Fortnite, donde se pueden visualizar los </a:t>
            </a:r>
            <a:r>
              <a:rPr lang="es" sz="1200">
                <a:solidFill>
                  <a:srgbClr val="424242"/>
                </a:solidFill>
              </a:rPr>
              <a:t>skins existentes en la Tienda Oficial.</a:t>
            </a:r>
            <a:endParaRPr b="0" i="0" sz="12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7"/>
          <p:cNvSpPr txBox="1"/>
          <p:nvPr/>
        </p:nvSpPr>
        <p:spPr>
          <a:xfrm>
            <a:off x="5737950" y="1006400"/>
            <a:ext cx="2741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Fortniteando 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7"/>
          <p:cNvSpPr txBox="1"/>
          <p:nvPr/>
        </p:nvSpPr>
        <p:spPr>
          <a:xfrm>
            <a:off x="388251" y="286900"/>
            <a:ext cx="352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600" u="none" cap="none" strike="noStrike">
                <a:solidFill>
                  <a:srgbClr val="001777"/>
                </a:solidFill>
              </a:rPr>
              <a:t>Contexto</a:t>
            </a:r>
            <a:endParaRPr b="1" i="0" sz="2600" u="none" cap="none" strike="noStrike">
              <a:solidFill>
                <a:srgbClr val="001777"/>
              </a:solidFill>
            </a:endParaRPr>
          </a:p>
        </p:txBody>
      </p:sp>
      <p:sp>
        <p:nvSpPr>
          <p:cNvPr id="82" name="Google Shape;82;p37"/>
          <p:cNvSpPr txBox="1"/>
          <p:nvPr/>
        </p:nvSpPr>
        <p:spPr>
          <a:xfrm>
            <a:off x="3487350" y="4866600"/>
            <a:ext cx="216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7"/>
          <p:cNvSpPr txBox="1"/>
          <p:nvPr/>
        </p:nvSpPr>
        <p:spPr>
          <a:xfrm>
            <a:off x="2867888" y="1262625"/>
            <a:ext cx="249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 del éxito del juego se basa en su estilo visual distintivo y la comercialización de skins de personajes.</a:t>
            </a:r>
            <a:endParaRPr b="0" i="0" sz="12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7"/>
          <p:cNvSpPr txBox="1"/>
          <p:nvPr/>
        </p:nvSpPr>
        <p:spPr>
          <a:xfrm>
            <a:off x="2824275" y="1006400"/>
            <a:ext cx="2610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Estilo visual único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37"/>
          <p:cNvPicPr preferRelativeResize="0"/>
          <p:nvPr/>
        </p:nvPicPr>
        <p:blipFill rotWithShape="1">
          <a:blip r:embed="rId5">
            <a:alphaModFix/>
          </a:blip>
          <a:srcRect b="0" l="0" r="58950" t="60319"/>
          <a:stretch/>
        </p:blipFill>
        <p:spPr>
          <a:xfrm flipH="1">
            <a:off x="5673825" y="3269975"/>
            <a:ext cx="3525174" cy="19175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7"/>
          <p:cNvSpPr txBox="1"/>
          <p:nvPr/>
        </p:nvSpPr>
        <p:spPr>
          <a:xfrm>
            <a:off x="432350" y="3270400"/>
            <a:ext cx="686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u="none" cap="none" strike="noStrike">
                <a:solidFill>
                  <a:srgbClr val="424242"/>
                </a:solidFill>
              </a:rPr>
              <a:t>Crear un sistema de generación de imágenes de personajes con estilo visual de Fortnite usando modelos de difusión y lenguaje natural, e integrar</a:t>
            </a:r>
            <a:r>
              <a:rPr lang="es">
                <a:solidFill>
                  <a:srgbClr val="424242"/>
                </a:solidFill>
              </a:rPr>
              <a:t> su visualización en la app de Fortnitenado</a:t>
            </a:r>
            <a:r>
              <a:rPr lang="es" sz="1200">
                <a:solidFill>
                  <a:srgbClr val="424242"/>
                </a:solidFill>
              </a:rPr>
              <a:t>.</a:t>
            </a:r>
            <a:endParaRPr b="1">
              <a:solidFill>
                <a:srgbClr val="424242"/>
              </a:solidFill>
            </a:endParaRPr>
          </a:p>
        </p:txBody>
      </p:sp>
      <p:sp>
        <p:nvSpPr>
          <p:cNvPr id="87" name="Google Shape;87;p37"/>
          <p:cNvSpPr txBox="1"/>
          <p:nvPr/>
        </p:nvSpPr>
        <p:spPr>
          <a:xfrm>
            <a:off x="432351" y="2576750"/>
            <a:ext cx="343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" sz="2600">
                <a:solidFill>
                  <a:srgbClr val="001777"/>
                </a:solidFill>
              </a:rPr>
              <a:t>Objetivo</a:t>
            </a:r>
            <a:endParaRPr b="1" i="0" sz="2600" u="none" cap="none" strike="noStrike">
              <a:solidFill>
                <a:srgbClr val="00177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9336" y="1610887"/>
            <a:ext cx="2368445" cy="237737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9"/>
          <p:cNvSpPr txBox="1"/>
          <p:nvPr/>
        </p:nvSpPr>
        <p:spPr>
          <a:xfrm>
            <a:off x="3398000" y="4910600"/>
            <a:ext cx="218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9"/>
          <p:cNvSpPr txBox="1"/>
          <p:nvPr/>
        </p:nvSpPr>
        <p:spPr>
          <a:xfrm>
            <a:off x="432347" y="286918"/>
            <a:ext cx="36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1773"/>
                </a:solidFill>
              </a:rPr>
              <a:t>Dataset</a:t>
            </a:r>
            <a:endParaRPr b="1" i="0" sz="2800" u="none" cap="none" strike="noStrike">
              <a:solidFill>
                <a:srgbClr val="001773"/>
              </a:solidFill>
            </a:endParaRPr>
          </a:p>
        </p:txBody>
      </p:sp>
      <p:sp>
        <p:nvSpPr>
          <p:cNvPr id="96" name="Google Shape;96;p39"/>
          <p:cNvSpPr txBox="1"/>
          <p:nvPr/>
        </p:nvSpPr>
        <p:spPr>
          <a:xfrm>
            <a:off x="442606" y="969502"/>
            <a:ext cx="59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utilizó la API del juego para obtener los personajes e imágenes.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9"/>
          <p:cNvSpPr txBox="1"/>
          <p:nvPr/>
        </p:nvSpPr>
        <p:spPr>
          <a:xfrm>
            <a:off x="2164009" y="2009665"/>
            <a:ext cx="6414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1,525 personajes en resolución de 1024x1024 píxeles y 4 c</a:t>
            </a:r>
            <a:r>
              <a:rPr lang="es">
                <a:solidFill>
                  <a:schemeClr val="dk1"/>
                </a:solidFill>
              </a:rPr>
              <a:t>anales (RGBA)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Diversidad extrema: características muy </a:t>
            </a:r>
            <a:r>
              <a:rPr lang="es">
                <a:solidFill>
                  <a:schemeClr val="dk1"/>
                </a:solidFill>
              </a:rPr>
              <a:t>diferentes entre personajes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Enfoque en estilo: Copiar el "estilo" visual, no personajes concretos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9"/>
          <p:cNvSpPr txBox="1"/>
          <p:nvPr/>
        </p:nvSpPr>
        <p:spPr>
          <a:xfrm>
            <a:off x="2163997" y="1610875"/>
            <a:ext cx="3416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7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s" sz="17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aracterísticas:</a:t>
            </a:r>
            <a:endParaRPr b="0" i="0" sz="17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150" y="1337696"/>
            <a:ext cx="3709249" cy="33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0"/>
          <p:cNvSpPr/>
          <p:nvPr/>
        </p:nvSpPr>
        <p:spPr>
          <a:xfrm>
            <a:off x="3272513" y="161655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0"/>
          <p:cNvSpPr txBox="1"/>
          <p:nvPr/>
        </p:nvSpPr>
        <p:spPr>
          <a:xfrm>
            <a:off x="3438724" y="2037850"/>
            <a:ext cx="202170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Separación del personaje de otros elementos y fondos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0"/>
          <p:cNvSpPr txBox="1"/>
          <p:nvPr/>
        </p:nvSpPr>
        <p:spPr>
          <a:xfrm>
            <a:off x="3272513" y="161655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Edición y aislamiento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40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3525763" y="2016650"/>
            <a:ext cx="1926975" cy="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0"/>
          <p:cNvSpPr/>
          <p:nvPr/>
        </p:nvSpPr>
        <p:spPr>
          <a:xfrm>
            <a:off x="486638" y="161655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0"/>
          <p:cNvSpPr txBox="1"/>
          <p:nvPr/>
        </p:nvSpPr>
        <p:spPr>
          <a:xfrm>
            <a:off x="711761" y="2037850"/>
            <a:ext cx="20217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Eliminación de personajes que requerían una edición importante para usar.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0"/>
          <p:cNvSpPr txBox="1"/>
          <p:nvPr/>
        </p:nvSpPr>
        <p:spPr>
          <a:xfrm>
            <a:off x="486638" y="161655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/>
              <a:t>Selección 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personajes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40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711775" y="2016650"/>
            <a:ext cx="1926975" cy="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0"/>
          <p:cNvSpPr/>
          <p:nvPr/>
        </p:nvSpPr>
        <p:spPr>
          <a:xfrm>
            <a:off x="6074988" y="161645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0"/>
          <p:cNvSpPr txBox="1"/>
          <p:nvPr/>
        </p:nvSpPr>
        <p:spPr>
          <a:xfrm>
            <a:off x="6058375" y="161645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Reducción de canales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40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6283500" y="2016650"/>
            <a:ext cx="1926975" cy="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0"/>
          <p:cNvSpPr txBox="1"/>
          <p:nvPr/>
        </p:nvSpPr>
        <p:spPr>
          <a:xfrm>
            <a:off x="6252736" y="2037750"/>
            <a:ext cx="202170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Conversión de 4 canales (RGBA) a 3 canales (RGB)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0"/>
          <p:cNvSpPr txBox="1"/>
          <p:nvPr/>
        </p:nvSpPr>
        <p:spPr>
          <a:xfrm>
            <a:off x="3398000" y="4910600"/>
            <a:ext cx="218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0"/>
          <p:cNvSpPr/>
          <p:nvPr/>
        </p:nvSpPr>
        <p:spPr>
          <a:xfrm>
            <a:off x="486638" y="308700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0"/>
          <p:cNvSpPr txBox="1"/>
          <p:nvPr/>
        </p:nvSpPr>
        <p:spPr>
          <a:xfrm>
            <a:off x="486638" y="308700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Augmentation x30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40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700213" y="3487199"/>
            <a:ext cx="1926975" cy="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0"/>
          <p:cNvSpPr txBox="1"/>
          <p:nvPr/>
        </p:nvSpPr>
        <p:spPr>
          <a:xfrm>
            <a:off x="652849" y="3508300"/>
            <a:ext cx="20217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Multiplicación del dataset mediante transformaciones para aumentar variabilidad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0"/>
          <p:cNvSpPr/>
          <p:nvPr/>
        </p:nvSpPr>
        <p:spPr>
          <a:xfrm>
            <a:off x="3272513" y="308700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0"/>
          <p:cNvSpPr txBox="1"/>
          <p:nvPr/>
        </p:nvSpPr>
        <p:spPr>
          <a:xfrm>
            <a:off x="3272513" y="308700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Etiquetado automático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40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3499563" y="3487199"/>
            <a:ext cx="1926975" cy="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0"/>
          <p:cNvSpPr txBox="1"/>
          <p:nvPr/>
        </p:nvSpPr>
        <p:spPr>
          <a:xfrm>
            <a:off x="3438724" y="3508300"/>
            <a:ext cx="202170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Generación de descripciones textuales para entrenamiento texto-imagen.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0"/>
          <p:cNvSpPr txBox="1"/>
          <p:nvPr/>
        </p:nvSpPr>
        <p:spPr>
          <a:xfrm>
            <a:off x="486650" y="293075"/>
            <a:ext cx="445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1773"/>
                </a:solidFill>
              </a:rPr>
              <a:t>Pre-procesamiento</a:t>
            </a:r>
            <a:endParaRPr b="1" i="0" sz="2800" u="none" cap="none" strike="noStrike">
              <a:solidFill>
                <a:srgbClr val="001773"/>
              </a:solidFill>
            </a:endParaRPr>
          </a:p>
        </p:txBody>
      </p:sp>
      <p:sp>
        <p:nvSpPr>
          <p:cNvPr id="127" name="Google Shape;127;p40"/>
          <p:cNvSpPr txBox="1"/>
          <p:nvPr/>
        </p:nvSpPr>
        <p:spPr>
          <a:xfrm>
            <a:off x="442606" y="908674"/>
            <a:ext cx="75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dataset original requirió un preprocesamiento intensivo para optimizar el entrenamiento del modelo. 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0"/>
          <p:cNvSpPr txBox="1"/>
          <p:nvPr/>
        </p:nvSpPr>
        <p:spPr>
          <a:xfrm>
            <a:off x="2459543" y="2257930"/>
            <a:ext cx="440129" cy="703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E5FF"/>
              </a:buClr>
              <a:buSzPts val="6800"/>
              <a:buFont typeface="Arial"/>
              <a:buNone/>
            </a:pPr>
            <a:r>
              <a:rPr b="1" i="0" lang="es" sz="3600" u="none" cap="none" strike="noStrike">
                <a:solidFill>
                  <a:srgbClr val="CCE5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0"/>
          <p:cNvSpPr txBox="1"/>
          <p:nvPr/>
        </p:nvSpPr>
        <p:spPr>
          <a:xfrm>
            <a:off x="5186506" y="2288750"/>
            <a:ext cx="440129" cy="703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E5FF"/>
              </a:buClr>
              <a:buSzPts val="6800"/>
              <a:buFont typeface="Arial"/>
              <a:buNone/>
            </a:pPr>
            <a:r>
              <a:rPr b="1" i="0" lang="es" sz="3600" u="none" cap="none" strike="noStrike">
                <a:solidFill>
                  <a:srgbClr val="CCE5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0"/>
          <p:cNvSpPr txBox="1"/>
          <p:nvPr/>
        </p:nvSpPr>
        <p:spPr>
          <a:xfrm>
            <a:off x="7992110" y="2278873"/>
            <a:ext cx="440129" cy="703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E5FF"/>
              </a:buClr>
              <a:buSzPts val="6800"/>
              <a:buFont typeface="Arial"/>
              <a:buNone/>
            </a:pPr>
            <a:r>
              <a:rPr b="1" i="0" lang="es" sz="3600" u="none" cap="none" strike="noStrike">
                <a:solidFill>
                  <a:srgbClr val="CCE5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0"/>
          <p:cNvSpPr txBox="1"/>
          <p:nvPr/>
        </p:nvSpPr>
        <p:spPr>
          <a:xfrm>
            <a:off x="2337824" y="3738877"/>
            <a:ext cx="440129" cy="703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E5FF"/>
              </a:buClr>
              <a:buSzPts val="6800"/>
              <a:buFont typeface="Arial"/>
              <a:buNone/>
            </a:pPr>
            <a:r>
              <a:rPr b="1" i="0" lang="es" sz="3600" u="none" cap="none" strike="noStrike">
                <a:solidFill>
                  <a:srgbClr val="CCE5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0"/>
          <p:cNvSpPr txBox="1"/>
          <p:nvPr/>
        </p:nvSpPr>
        <p:spPr>
          <a:xfrm>
            <a:off x="5186505" y="3754426"/>
            <a:ext cx="440129" cy="703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E5FF"/>
              </a:buClr>
              <a:buSzPts val="6800"/>
              <a:buFont typeface="Arial"/>
              <a:buNone/>
            </a:pPr>
            <a:r>
              <a:rPr b="1" i="0" lang="es" sz="3600" u="none" cap="none" strike="noStrike">
                <a:solidFill>
                  <a:srgbClr val="CCE5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2"/>
          <p:cNvSpPr txBox="1"/>
          <p:nvPr/>
        </p:nvSpPr>
        <p:spPr>
          <a:xfrm>
            <a:off x="593097" y="207218"/>
            <a:ext cx="397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1773"/>
                </a:solidFill>
              </a:rPr>
              <a:t>Fine-Tuning </a:t>
            </a:r>
            <a:r>
              <a:rPr b="1" lang="es" sz="1800">
                <a:solidFill>
                  <a:srgbClr val="007EFF"/>
                </a:solidFill>
              </a:rPr>
              <a:t>(Kohya’s GUI)</a:t>
            </a:r>
            <a:endParaRPr b="1" i="0" sz="1800" u="none" cap="none" strike="noStrike">
              <a:solidFill>
                <a:srgbClr val="001773"/>
              </a:solidFill>
            </a:endParaRPr>
          </a:p>
        </p:txBody>
      </p:sp>
      <p:sp>
        <p:nvSpPr>
          <p:cNvPr id="138" name="Google Shape;138;p42"/>
          <p:cNvSpPr txBox="1"/>
          <p:nvPr/>
        </p:nvSpPr>
        <p:spPr>
          <a:xfrm>
            <a:off x="432255" y="924060"/>
            <a:ext cx="807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realizó un fine-tuning intensivo para actualizar los pesos del modelo base y que aprendiera del nuevo dataset y sus etiquetas empleadas. El proceso demostró una convergencia rápida debido al tamaño relativamente pequeño del dataset para este tipo de modelos.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2"/>
          <p:cNvSpPr txBox="1"/>
          <p:nvPr/>
        </p:nvSpPr>
        <p:spPr>
          <a:xfrm>
            <a:off x="3487350" y="4866600"/>
            <a:ext cx="216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2"/>
          <p:cNvSpPr txBox="1"/>
          <p:nvPr/>
        </p:nvSpPr>
        <p:spPr>
          <a:xfrm>
            <a:off x="679606" y="2060612"/>
            <a:ext cx="7441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Convergencia rápida:</a:t>
            </a: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Dataset de 16k imágenes permite convergencia acelerada del modelo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rates variables:</a:t>
            </a: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LR bajo (15 epochs), medio (10-12 epochs), alto (5-7 epochs)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Relación personaje-etiqueta:</a:t>
            </a: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Aprendizaje efectivo entre nombres y características visuales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Captura de estilo:</a:t>
            </a: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Muy efectivo adoptando la apariencia y estilo visual del juego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Overfitting temprano:</a:t>
            </a: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Tendencia a memorizar ejemplos específicos en pocas épocas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Pérdida de diversidad:</a:t>
            </a: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Reducción gradual de variabilidad en generaciones tardías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2"/>
          <p:cNvSpPr txBox="1"/>
          <p:nvPr/>
        </p:nvSpPr>
        <p:spPr>
          <a:xfrm>
            <a:off x="501892" y="1764183"/>
            <a:ext cx="3732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s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Principales hallazgos:</a:t>
            </a:r>
            <a:endParaRPr b="0" i="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51877" y="4319323"/>
            <a:ext cx="2368445" cy="237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3832" y="2027171"/>
            <a:ext cx="3709249" cy="33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22362" y="207224"/>
            <a:ext cx="4772099" cy="5229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/>
          <p:nvPr/>
        </p:nvSpPr>
        <p:spPr>
          <a:xfrm>
            <a:off x="3272513" y="161655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3438724" y="2037850"/>
            <a:ext cx="2021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42 Imágenes</a:t>
            </a: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 - 10 repeticiones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4 imágenes/batch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40 epochs - 4000 steps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Learning rate = 8e-5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network_dim = 16 / network_alpha = 8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272513" y="161655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Animales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3525763" y="2016650"/>
            <a:ext cx="1926975" cy="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486638" y="161655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711761" y="2037850"/>
            <a:ext cx="2021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27 Imágenes</a:t>
            </a: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 - 20 repeticiones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4 imágenes/batch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30 epochs - 4050 steps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Learning rate = 8e-5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network_dim = 16 / network_alpha = 8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486638" y="161655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Comida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711775" y="2016650"/>
            <a:ext cx="1926975" cy="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6074988" y="161645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6058375" y="161645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">
                <a:solidFill>
                  <a:srgbClr val="001773"/>
                </a:solidFill>
              </a:rPr>
              <a:t>Fuzzy Bear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6283500" y="2016650"/>
            <a:ext cx="1926975" cy="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/>
        </p:nvSpPr>
        <p:spPr>
          <a:xfrm>
            <a:off x="6252736" y="2037750"/>
            <a:ext cx="2021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800">
                <a:solidFill>
                  <a:srgbClr val="001773"/>
                </a:solidFill>
              </a:rPr>
              <a:t>8 Imágenes</a:t>
            </a:r>
            <a:r>
              <a:rPr lang="es" sz="800">
                <a:solidFill>
                  <a:srgbClr val="001773"/>
                </a:solidFill>
              </a:rPr>
              <a:t> - 50 repeticiones</a:t>
            </a:r>
            <a:endParaRPr sz="800">
              <a:solidFill>
                <a:srgbClr val="0017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800">
                <a:solidFill>
                  <a:srgbClr val="001773"/>
                </a:solidFill>
              </a:rPr>
              <a:t>2 imágenes/batch</a:t>
            </a:r>
            <a:endParaRPr sz="800">
              <a:solidFill>
                <a:srgbClr val="0017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800">
                <a:solidFill>
                  <a:srgbClr val="001773"/>
                </a:solidFill>
              </a:rPr>
              <a:t>20 epochs - 4000 steps</a:t>
            </a:r>
            <a:endParaRPr sz="800">
              <a:solidFill>
                <a:srgbClr val="0017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800">
                <a:solidFill>
                  <a:srgbClr val="001773"/>
                </a:solidFill>
              </a:rPr>
              <a:t>Learning rate = 1e-4</a:t>
            </a:r>
            <a:endParaRPr sz="800">
              <a:solidFill>
                <a:srgbClr val="0017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800">
                <a:solidFill>
                  <a:srgbClr val="001773"/>
                </a:solidFill>
              </a:rPr>
              <a:t>network_dim = 32 / network_alpha = 16</a:t>
            </a:r>
            <a:endParaRPr b="1" sz="800">
              <a:solidFill>
                <a:srgbClr val="001773"/>
              </a:solidFill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1866850" y="308690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1866850" y="308690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Star Wars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2091963" y="3487099"/>
            <a:ext cx="1926975" cy="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4749888" y="3086900"/>
            <a:ext cx="2377200" cy="1344600"/>
          </a:xfrm>
          <a:prstGeom prst="roundRect">
            <a:avLst>
              <a:gd fmla="val 5666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B7B7B7">
                <a:alpha val="2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4749888" y="3086908"/>
            <a:ext cx="2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Robots</a:t>
            </a:r>
            <a:endParaRPr b="1" i="0" sz="14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4">
            <a:alphaModFix/>
          </a:blip>
          <a:srcRect b="97949" l="0" r="0" t="0"/>
          <a:stretch/>
        </p:blipFill>
        <p:spPr>
          <a:xfrm flipH="1" rot="10800000">
            <a:off x="4963462" y="3487099"/>
            <a:ext cx="1926975" cy="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4916099" y="3508200"/>
            <a:ext cx="2021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15 Imágenes</a:t>
            </a: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 - 40 repeticiones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2 imágenes/batch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15 epochs - 4500 steps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Learning rate = 1e-4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network_dim = 8 / network_alpha = 4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2033062" y="3508200"/>
            <a:ext cx="2021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19 Imágenes</a:t>
            </a: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 - 40 repeticiones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4 imágenes/batch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20 epochs - 3800 steps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Learning rate = 1e-4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1773"/>
                </a:solidFill>
                <a:latin typeface="Arial"/>
                <a:ea typeface="Arial"/>
                <a:cs typeface="Arial"/>
                <a:sym typeface="Arial"/>
              </a:rPr>
              <a:t>network_dim = 16 / network_alpha = 16</a:t>
            </a:r>
            <a:endParaRPr b="0" i="0" sz="800" u="none" cap="none" strike="noStrike">
              <a:solidFill>
                <a:srgbClr val="001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4045950" y="4855850"/>
            <a:ext cx="218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817161" y="207227"/>
            <a:ext cx="62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800" u="none" cap="none" strike="noStrike">
                <a:solidFill>
                  <a:srgbClr val="001773"/>
                </a:solidFill>
              </a:rPr>
              <a:t>Adaptaciones con LoRAs </a:t>
            </a:r>
            <a:r>
              <a:rPr b="1" i="0" lang="es" sz="1800" u="none" cap="none" strike="noStrike">
                <a:solidFill>
                  <a:srgbClr val="007EFF"/>
                </a:solidFill>
              </a:rPr>
              <a:t>(Kohya’s GUI)</a:t>
            </a:r>
            <a:endParaRPr b="1" i="0" sz="1800" u="none" cap="none" strike="noStrike">
              <a:solidFill>
                <a:srgbClr val="007E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6d750eea78_0_4" title="Imagen de WhatsApp 2025-07-07 a las 15.14.59_22197bd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" y="897838"/>
            <a:ext cx="7776001" cy="393458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6d750eea78_0_4"/>
          <p:cNvSpPr txBox="1"/>
          <p:nvPr/>
        </p:nvSpPr>
        <p:spPr>
          <a:xfrm>
            <a:off x="615200" y="162450"/>
            <a:ext cx="57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1773"/>
                </a:solidFill>
              </a:rPr>
              <a:t>Flujos y ensamblado </a:t>
            </a:r>
            <a:r>
              <a:rPr b="1" lang="es" sz="1800">
                <a:solidFill>
                  <a:srgbClr val="007EFF"/>
                </a:solidFill>
              </a:rPr>
              <a:t>(ComfyUI)</a:t>
            </a:r>
            <a:endParaRPr b="1" i="0" sz="3000" u="none" cap="none" strike="noStrike">
              <a:solidFill>
                <a:srgbClr val="001773"/>
              </a:solidFill>
            </a:endParaRPr>
          </a:p>
        </p:txBody>
      </p:sp>
      <p:sp>
        <p:nvSpPr>
          <p:cNvPr id="179" name="Google Shape;179;g36d750eea78_0_4"/>
          <p:cNvSpPr txBox="1"/>
          <p:nvPr/>
        </p:nvSpPr>
        <p:spPr>
          <a:xfrm>
            <a:off x="6042625" y="4866600"/>
            <a:ext cx="216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6d750eea78_0_4"/>
          <p:cNvSpPr txBox="1"/>
          <p:nvPr/>
        </p:nvSpPr>
        <p:spPr>
          <a:xfrm>
            <a:off x="490672" y="2497359"/>
            <a:ext cx="2733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6d750eea78_0_4"/>
          <p:cNvSpPr txBox="1"/>
          <p:nvPr>
            <p:ph idx="4294967295" type="sldNum"/>
          </p:nvPr>
        </p:nvSpPr>
        <p:spPr>
          <a:xfrm>
            <a:off x="8938654" y="113714"/>
            <a:ext cx="384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fontScale="85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 Black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82" name="Google Shape;182;g36d750eea78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069" y="-208126"/>
            <a:ext cx="2181168" cy="214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6d750eea78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/>
          <p:nvPr/>
        </p:nvSpPr>
        <p:spPr>
          <a:xfrm>
            <a:off x="537775" y="1736466"/>
            <a:ext cx="2466000" cy="2663100"/>
          </a:xfrm>
          <a:prstGeom prst="roundRect">
            <a:avLst>
              <a:gd fmla="val 6512" name="adj"/>
            </a:avLst>
          </a:prstGeom>
          <a:solidFill>
            <a:srgbClr val="FFFFFF"/>
          </a:solidFill>
          <a:ln>
            <a:noFill/>
          </a:ln>
          <a:effectLst>
            <a:outerShdw blurRad="242888" rotWithShape="0" algn="bl" dir="5400000" dist="76200">
              <a:srgbClr val="000000">
                <a:alpha val="2705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6297475" y="1736475"/>
            <a:ext cx="2466000" cy="2663100"/>
          </a:xfrm>
          <a:prstGeom prst="roundRect">
            <a:avLst>
              <a:gd fmla="val 6512" name="adj"/>
            </a:avLst>
          </a:prstGeom>
          <a:solidFill>
            <a:srgbClr val="FFFFFF"/>
          </a:solidFill>
          <a:ln>
            <a:noFill/>
          </a:ln>
          <a:effectLst>
            <a:outerShdw blurRad="242888" rotWithShape="0" algn="bl" dir="5400000" dist="76200">
              <a:srgbClr val="000000">
                <a:alpha val="2705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3415150" y="1736474"/>
            <a:ext cx="2466000" cy="2689500"/>
          </a:xfrm>
          <a:prstGeom prst="roundRect">
            <a:avLst>
              <a:gd fmla="val 6512" name="adj"/>
            </a:avLst>
          </a:prstGeom>
          <a:solidFill>
            <a:srgbClr val="FFFFFF"/>
          </a:solidFill>
          <a:ln>
            <a:noFill/>
          </a:ln>
          <a:effectLst>
            <a:outerShdw blurRad="242888" rotWithShape="0" algn="bl" dir="5400000" dist="76200">
              <a:srgbClr val="000000">
                <a:alpha val="2705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775" y="1736475"/>
            <a:ext cx="2466002" cy="5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 txBox="1"/>
          <p:nvPr/>
        </p:nvSpPr>
        <p:spPr>
          <a:xfrm>
            <a:off x="537775" y="1952775"/>
            <a:ext cx="24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FINE TUNING Modelo SDXL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5149" y="1736476"/>
            <a:ext cx="2466002" cy="55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/>
          <p:nvPr/>
        </p:nvSpPr>
        <p:spPr>
          <a:xfrm>
            <a:off x="3441575" y="1952775"/>
            <a:ext cx="243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LoRAs Modelo Fine Tuned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518" y="1736475"/>
            <a:ext cx="2470932" cy="55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 txBox="1"/>
          <p:nvPr/>
        </p:nvSpPr>
        <p:spPr>
          <a:xfrm>
            <a:off x="6297475" y="1952775"/>
            <a:ext cx="247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Inferencias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618175" y="326950"/>
            <a:ext cx="593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800" u="none" cap="none" strike="noStrike">
                <a:solidFill>
                  <a:srgbClr val="001773"/>
                </a:solidFill>
              </a:rPr>
              <a:t>Recursos Computacionales </a:t>
            </a:r>
            <a:r>
              <a:rPr b="1" i="0" lang="es" sz="1800" u="none" cap="none" strike="noStrike">
                <a:solidFill>
                  <a:srgbClr val="007EFF"/>
                </a:solidFill>
              </a:rPr>
              <a:t>(Vast.ai)</a:t>
            </a:r>
            <a:endParaRPr b="1" i="0" sz="1800" u="none" cap="none" strike="noStrike">
              <a:solidFill>
                <a:srgbClr val="007EFF"/>
              </a:solidFill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3414925" y="2448250"/>
            <a:ext cx="2466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50" u="none" cap="none" strike="noStrike">
                <a:solidFill>
                  <a:srgbClr val="001777"/>
                </a:solidFill>
                <a:latin typeface="Roboto"/>
                <a:ea typeface="Roboto"/>
                <a:cs typeface="Roboto"/>
                <a:sym typeface="Roboto"/>
              </a:rPr>
              <a:t>1x A100 SXM4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-3495200" y="-83525"/>
            <a:ext cx="216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Aprendizaje learning by doing</a:t>
            </a:r>
            <a:endParaRPr b="0" i="0" sz="1000" u="none" cap="none" strike="noStrike">
              <a:solidFill>
                <a:srgbClr val="000A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con challenges de casos reales</a:t>
            </a:r>
            <a:endParaRPr b="0" i="0" sz="1000" u="none" cap="none" strike="noStrike">
              <a:solidFill>
                <a:srgbClr val="000A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A33"/>
                </a:solidFill>
                <a:latin typeface="Arial"/>
                <a:ea typeface="Arial"/>
                <a:cs typeface="Arial"/>
                <a:sym typeface="Arial"/>
              </a:rPr>
              <a:t>de empresas</a:t>
            </a:r>
            <a:endParaRPr b="0" i="0" sz="1000" u="none" cap="none" strike="noStrike">
              <a:solidFill>
                <a:srgbClr val="000A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3410125" y="2803375"/>
            <a:ext cx="2470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300Gb Disco Duro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40Gb / 80Gb RAM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Imagen Kohya GUI</a:t>
            </a:r>
            <a:endParaRPr b="1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$0,8 - $1,2 por hora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1,5 - 2 horas por LoRA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483278" y="1366934"/>
            <a:ext cx="559416" cy="55935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>
              <a:srgbClr val="99999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4308188" y="1366934"/>
            <a:ext cx="559416" cy="55935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>
              <a:srgbClr val="99999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7199240" y="1366934"/>
            <a:ext cx="559416" cy="55935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>
              <a:srgbClr val="99999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 txBox="1"/>
          <p:nvPr/>
        </p:nvSpPr>
        <p:spPr>
          <a:xfrm>
            <a:off x="3398000" y="4910600"/>
            <a:ext cx="218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2975" y="146658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07900" y="14666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8950" y="146660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 txBox="1"/>
          <p:nvPr/>
        </p:nvSpPr>
        <p:spPr>
          <a:xfrm>
            <a:off x="537775" y="2448250"/>
            <a:ext cx="2466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50" u="none" cap="none" strike="noStrike">
                <a:solidFill>
                  <a:srgbClr val="001777"/>
                </a:solidFill>
                <a:latin typeface="Roboto"/>
                <a:ea typeface="Roboto"/>
                <a:cs typeface="Roboto"/>
                <a:sym typeface="Roboto"/>
              </a:rPr>
              <a:t>1x A100 SXM4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537775" y="2812925"/>
            <a:ext cx="24660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500Gb Disco Duro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80Gb RAM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Imagen Kohya GUI</a:t>
            </a:r>
            <a:endParaRPr b="1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$0,8 - $1,2 por hora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8 - 12 horas por Fine Tune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6297475" y="2448250"/>
            <a:ext cx="2466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50" u="none" cap="none" strike="noStrike">
                <a:solidFill>
                  <a:srgbClr val="001777"/>
                </a:solidFill>
                <a:latin typeface="Roboto"/>
                <a:ea typeface="Roboto"/>
                <a:cs typeface="Roboto"/>
                <a:sym typeface="Roboto"/>
              </a:rPr>
              <a:t>1x RTX 4090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6297450" y="2814700"/>
            <a:ext cx="24660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200Gb Disco Duro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24Gb RAM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Imagen ComfyUI</a:t>
            </a:r>
            <a:endParaRPr b="1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$0,3 - $0,6 por hora</a:t>
            </a:r>
            <a:endParaRPr b="0" i="0" sz="10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36d5e7f02b8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3450" y="207225"/>
            <a:ext cx="352600" cy="3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6d5e7f02b8_0_35"/>
          <p:cNvSpPr txBox="1"/>
          <p:nvPr/>
        </p:nvSpPr>
        <p:spPr>
          <a:xfrm>
            <a:off x="3398000" y="4910600"/>
            <a:ext cx="218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</a:t>
            </a:r>
            <a:r>
              <a:rPr b="0" i="0" lang="es" sz="600" u="none" cap="none" strike="noStrike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2025 MIOTI  Todos los derechos reservados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36d5e7f02b8_0_35" title="1 ComfyUI-SDXL_Base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8156" y="93450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g36d5e7f02b8_0_35" title="1 ComfyUI-SDXL_base.png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2531" y="93450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g36d5e7f02b8_0_35" title="2 ComfyUI-FT_Humanoid_5e_vF.png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8156" y="191132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g36d5e7f02b8_0_35" title="2 ComfyUI-FT_Humanoid_5e_vF.png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2531" y="191132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g36d5e7f02b8_0_35" title="3 ComfyUI-FT_Humanoid_5e_vF__LoRA_FuzzyBear_LoRA_NiceHands.png"/>
          <p:cNvPicPr preferRelativeResize="0"/>
          <p:nvPr>
            <p:ph idx="2" type="pic"/>
          </p:nvPr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8156" y="288815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g36d5e7f02b8_0_35" title="3 ComfyUI-FT_Humanoid_5e_vF__LoRA_StarWars_LoRA_NiceHands.png"/>
          <p:cNvPicPr preferRelativeResize="0"/>
          <p:nvPr>
            <p:ph idx="2" type="pic"/>
          </p:nvPr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2531" y="288815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g36d5e7f02b8_0_35"/>
          <p:cNvSpPr txBox="1"/>
          <p:nvPr/>
        </p:nvSpPr>
        <p:spPr>
          <a:xfrm>
            <a:off x="360425" y="242075"/>
            <a:ext cx="43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800" u="none" cap="none" strike="noStrike">
                <a:solidFill>
                  <a:srgbClr val="001773"/>
                </a:solidFill>
              </a:rPr>
              <a:t>Resultados</a:t>
            </a:r>
            <a:r>
              <a:rPr b="1" i="0" lang="es" sz="2000" u="none" cap="none" strike="noStrike">
                <a:solidFill>
                  <a:srgbClr val="001773"/>
                </a:solidFill>
              </a:rPr>
              <a:t> </a:t>
            </a:r>
            <a:r>
              <a:rPr b="1" i="0" lang="es" sz="1800" u="none" cap="none" strike="noStrike">
                <a:solidFill>
                  <a:srgbClr val="007EFF"/>
                </a:solidFill>
              </a:rPr>
              <a:t>(ComfyUI)</a:t>
            </a:r>
            <a:endParaRPr b="1" i="0" sz="1800" u="none" cap="none" strike="noStrike">
              <a:solidFill>
                <a:srgbClr val="007EFF"/>
              </a:solidFill>
            </a:endParaRPr>
          </a:p>
        </p:txBody>
      </p:sp>
      <p:pic>
        <p:nvPicPr>
          <p:cNvPr id="226" name="Google Shape;226;g36d5e7f02b8_0_35" title="4 ComfyUI-FT_Humanoid_5e_vF__LoRA_FuzzyBear_LoRA_NiceHands__SDXL_Refiner.png"/>
          <p:cNvPicPr preferRelativeResize="0"/>
          <p:nvPr>
            <p:ph idx="2" type="pic"/>
          </p:nvPr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8156" y="386497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g36d5e7f02b8_0_35" title="4 ComfyUI-FT_Humanoid_5e_vF__LoRA_StarWars_LoRA_NiceHands__SDXL_Refiner.png"/>
          <p:cNvPicPr preferRelativeResize="0"/>
          <p:nvPr>
            <p:ph idx="2" type="pic"/>
          </p:nvPr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52531" y="386497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g36d5e7f02b8_0_35" title="1 ComfyUI-SDXL_base.png"/>
          <p:cNvPicPr preferRelativeResize="0"/>
          <p:nvPr>
            <p:ph idx="2" type="pic"/>
          </p:nvPr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23781" y="93450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g36d5e7f02b8_0_35" title="2 ComfyUI-FT_Humanoid_5e_vF.png"/>
          <p:cNvPicPr preferRelativeResize="0"/>
          <p:nvPr>
            <p:ph idx="2" type="pic"/>
          </p:nvPr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23781" y="191132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g36d5e7f02b8_0_35" title="3 ComfyUI-FT_Humanoid_5e_vF__LoRA_Animal_LoRA_NiceHands.png"/>
          <p:cNvPicPr preferRelativeResize="0"/>
          <p:nvPr>
            <p:ph idx="2" type="pic"/>
          </p:nvPr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23781" y="386497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g36d5e7f02b8_0_35" title="4 ComfyUI-FT_Humanoid_5e_vF__LoRA_Animal_LoRA_NiceHands__SDXL_Refiner.png"/>
          <p:cNvPicPr preferRelativeResize="0"/>
          <p:nvPr>
            <p:ph idx="2" type="pic"/>
          </p:nvPr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23781" y="288815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g36d5e7f02b8_0_35" title="1 ComfyUI-SDXL_base.png"/>
          <p:cNvPicPr preferRelativeResize="0"/>
          <p:nvPr>
            <p:ph idx="2" type="pic"/>
          </p:nvPr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366906" y="93450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g36d5e7f02b8_0_35" title="2 ComfyUI-FT_Humanoid_5e_vF.png"/>
          <p:cNvPicPr preferRelativeResize="0"/>
          <p:nvPr>
            <p:ph idx="2" type="pic"/>
          </p:nvPr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66906" y="191132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g36d5e7f02b8_0_35" title="3 ComfyUI-FT_Humanoid_5e_vF__LoRA_Robots_LoRA_NiceHands.png"/>
          <p:cNvPicPr preferRelativeResize="0"/>
          <p:nvPr>
            <p:ph idx="2" type="pic"/>
          </p:nvPr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366906" y="288815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g36d5e7f02b8_0_35" title="4 ComfyUI-FT_Humanoid_5e_vF__LoRA_Robots_LoRA_NiceHands__SDXL_Refiner.png"/>
          <p:cNvPicPr preferRelativeResize="0"/>
          <p:nvPr>
            <p:ph idx="2" type="pic"/>
          </p:nvPr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66906" y="386497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g36d5e7f02b8_0_35" title="1 ComfyUI-SDXL_base.png"/>
          <p:cNvPicPr preferRelativeResize="0"/>
          <p:nvPr>
            <p:ph idx="2" type="pic"/>
          </p:nvPr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309406" y="93450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g36d5e7f02b8_0_35" title="2 ComfyUI-FT_Humanoid_5e_vF.png"/>
          <p:cNvPicPr preferRelativeResize="0"/>
          <p:nvPr>
            <p:ph idx="2" type="pic"/>
          </p:nvPr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309406" y="191132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g36d5e7f02b8_0_35" title="3 ComfyUI-FT_Humanoid_5e_vF__LoRA_Food_LoRA_NiceHands.png"/>
          <p:cNvPicPr preferRelativeResize="0"/>
          <p:nvPr>
            <p:ph idx="2" type="pic"/>
          </p:nvPr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309406" y="288815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g36d5e7f02b8_0_35" title="4 ComfyUI-FT_Humanoid_5e_vF__LoRA_Food_LoRA_NiceHands__SDXL_Refiner.png"/>
          <p:cNvPicPr preferRelativeResize="0"/>
          <p:nvPr>
            <p:ph idx="2" type="pic"/>
          </p:nvPr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309406" y="386497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g36d5e7f02b8_0_35" title="1 ComfyUI-SDXL_base.png"/>
          <p:cNvPicPr preferRelativeResize="0"/>
          <p:nvPr>
            <p:ph idx="2" type="pic"/>
          </p:nvPr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95031" y="934500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g36d5e7f02b8_0_35" title="2 ComfyUI-FT_Humanoid_5e_vF.png"/>
          <p:cNvPicPr preferRelativeResize="0"/>
          <p:nvPr>
            <p:ph idx="2" type="pic"/>
          </p:nvPr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95031" y="191132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g36d5e7f02b8_0_35" title="4 ComfyUI-FT_Humanoid_5e_vF__SDXL_Refiner.png"/>
          <p:cNvPicPr preferRelativeResize="0"/>
          <p:nvPr>
            <p:ph idx="2" type="pic"/>
          </p:nvPr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95031" y="3864975"/>
            <a:ext cx="900001" cy="90000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g36d5e7f02b8_0_35"/>
          <p:cNvSpPr txBox="1"/>
          <p:nvPr/>
        </p:nvSpPr>
        <p:spPr>
          <a:xfrm>
            <a:off x="616201" y="1249800"/>
            <a:ext cx="1365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15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Modelo SD XL</a:t>
            </a:r>
            <a:endParaRPr b="0" i="0" sz="15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6d5e7f02b8_0_35"/>
          <p:cNvSpPr txBox="1"/>
          <p:nvPr/>
        </p:nvSpPr>
        <p:spPr>
          <a:xfrm>
            <a:off x="616201" y="2226625"/>
            <a:ext cx="1365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15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Fine Tuned</a:t>
            </a:r>
            <a:endParaRPr b="0" i="0" sz="15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6d5e7f02b8_0_35"/>
          <p:cNvSpPr txBox="1"/>
          <p:nvPr/>
        </p:nvSpPr>
        <p:spPr>
          <a:xfrm>
            <a:off x="616201" y="3221675"/>
            <a:ext cx="1365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15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Con LoRAs</a:t>
            </a:r>
            <a:endParaRPr b="0" i="0" sz="15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6d5e7f02b8_0_35"/>
          <p:cNvSpPr txBox="1"/>
          <p:nvPr/>
        </p:nvSpPr>
        <p:spPr>
          <a:xfrm>
            <a:off x="616201" y="4031025"/>
            <a:ext cx="13650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" sz="1600" u="none" cap="none" strike="noStrike">
                <a:solidFill>
                  <a:srgbClr val="001777"/>
                </a:solidFill>
                <a:latin typeface="Arial"/>
                <a:ea typeface="Arial"/>
                <a:cs typeface="Arial"/>
                <a:sym typeface="Arial"/>
              </a:rPr>
              <a:t>Ensamblado y Refinado</a:t>
            </a:r>
            <a:endParaRPr b="0" i="0" sz="1600" u="none" cap="none" strike="noStrike">
              <a:solidFill>
                <a:srgbClr val="0017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